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8" r:id="rId4"/>
    <p:sldId id="257" r:id="rId5"/>
    <p:sldId id="260" r:id="rId6"/>
    <p:sldId id="261" r:id="rId7"/>
    <p:sldId id="264" r:id="rId8"/>
    <p:sldId id="265" r:id="rId9"/>
    <p:sldId id="266" r:id="rId10"/>
    <p:sldId id="263" r:id="rId11"/>
    <p:sldId id="262" r:id="rId12"/>
  </p:sldIdLst>
  <p:sldSz cx="12801600" cy="9601200" type="A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97" d="100"/>
          <a:sy n="97" d="100"/>
        </p:scale>
        <p:origin x="13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56D0-DC37-4DAA-9E70-16C3B2FDB950}" type="datetimeFigureOut">
              <a:rPr lang="fr-CH" smtClean="0"/>
              <a:t>28.05.2019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FB92-9DF2-4220-8E78-83DD4995EBA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3364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56D0-DC37-4DAA-9E70-16C3B2FDB950}" type="datetimeFigureOut">
              <a:rPr lang="fr-CH" smtClean="0"/>
              <a:t>28.05.2019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FB92-9DF2-4220-8E78-83DD4995EBA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9567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56D0-DC37-4DAA-9E70-16C3B2FDB950}" type="datetimeFigureOut">
              <a:rPr lang="fr-CH" smtClean="0"/>
              <a:t>28.05.2019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FB92-9DF2-4220-8E78-83DD4995EBA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4361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56D0-DC37-4DAA-9E70-16C3B2FDB950}" type="datetimeFigureOut">
              <a:rPr lang="fr-CH" smtClean="0"/>
              <a:t>28.05.2019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FB92-9DF2-4220-8E78-83DD4995EBA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8697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56D0-DC37-4DAA-9E70-16C3B2FDB950}" type="datetimeFigureOut">
              <a:rPr lang="fr-CH" smtClean="0"/>
              <a:t>28.05.2019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FB92-9DF2-4220-8E78-83DD4995EBA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76325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56D0-DC37-4DAA-9E70-16C3B2FDB950}" type="datetimeFigureOut">
              <a:rPr lang="fr-CH" smtClean="0"/>
              <a:t>28.05.2019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FB92-9DF2-4220-8E78-83DD4995EBA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6313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56D0-DC37-4DAA-9E70-16C3B2FDB950}" type="datetimeFigureOut">
              <a:rPr lang="fr-CH" smtClean="0"/>
              <a:t>28.05.2019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FB92-9DF2-4220-8E78-83DD4995EBA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7885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56D0-DC37-4DAA-9E70-16C3B2FDB950}" type="datetimeFigureOut">
              <a:rPr lang="fr-CH" smtClean="0"/>
              <a:t>28.05.2019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FB92-9DF2-4220-8E78-83DD4995EBA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5363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56D0-DC37-4DAA-9E70-16C3B2FDB950}" type="datetimeFigureOut">
              <a:rPr lang="fr-CH" smtClean="0"/>
              <a:t>28.05.2019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FB92-9DF2-4220-8E78-83DD4995EBA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9608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56D0-DC37-4DAA-9E70-16C3B2FDB950}" type="datetimeFigureOut">
              <a:rPr lang="fr-CH" smtClean="0"/>
              <a:t>28.05.2019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FB92-9DF2-4220-8E78-83DD4995EBA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61793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56D0-DC37-4DAA-9E70-16C3B2FDB950}" type="datetimeFigureOut">
              <a:rPr lang="fr-CH" smtClean="0"/>
              <a:t>28.05.2019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FB92-9DF2-4220-8E78-83DD4995EBA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658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F56D0-DC37-4DAA-9E70-16C3B2FDB950}" type="datetimeFigureOut">
              <a:rPr lang="fr-CH" smtClean="0"/>
              <a:t>28.05.2019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CFB92-9DF2-4220-8E78-83DD4995EBA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0775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FCD80DBA-16F3-47F9-A5CE-C2EDC9C5419C}"/>
              </a:ext>
            </a:extLst>
          </p:cNvPr>
          <p:cNvSpPr txBox="1"/>
          <p:nvPr/>
        </p:nvSpPr>
        <p:spPr>
          <a:xfrm>
            <a:off x="216859" y="386028"/>
            <a:ext cx="12319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7A3A197-ADF5-4E7F-96DE-3B1E3ACD4282}"/>
              </a:ext>
            </a:extLst>
          </p:cNvPr>
          <p:cNvSpPr txBox="1"/>
          <p:nvPr/>
        </p:nvSpPr>
        <p:spPr>
          <a:xfrm>
            <a:off x="2454002" y="2605466"/>
            <a:ext cx="58560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Bourgeoisie de Moutier</a:t>
            </a:r>
          </a:p>
          <a:p>
            <a:endParaRPr lang="fr-CH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Rénovation de la Loge du Droit</a:t>
            </a:r>
          </a:p>
          <a:p>
            <a:endParaRPr lang="fr-CH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28.05.2019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79D6A5F-A946-482F-9AEA-FA86FEFFC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88" y="206089"/>
            <a:ext cx="2634937" cy="49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06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FCD80DBA-16F3-47F9-A5CE-C2EDC9C5419C}"/>
              </a:ext>
            </a:extLst>
          </p:cNvPr>
          <p:cNvSpPr txBox="1"/>
          <p:nvPr/>
        </p:nvSpPr>
        <p:spPr>
          <a:xfrm>
            <a:off x="216859" y="386028"/>
            <a:ext cx="12319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4136894-3AA1-4B2F-8F8C-CC728C00B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59" y="5607254"/>
            <a:ext cx="5161386" cy="378101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CF79036-7D18-42D7-815C-3C3FB3012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601" y="624809"/>
            <a:ext cx="4935244" cy="358732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2EEB1A4-8224-4C92-B865-0A8297A6F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8182" y="1792167"/>
            <a:ext cx="6467475" cy="54102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FB0DF91-016B-4726-9ABE-B76465D87473}"/>
              </a:ext>
            </a:extLst>
          </p:cNvPr>
          <p:cNvSpPr txBox="1"/>
          <p:nvPr/>
        </p:nvSpPr>
        <p:spPr>
          <a:xfrm>
            <a:off x="216859" y="386028"/>
            <a:ext cx="12319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Perspective étage:</a:t>
            </a:r>
          </a:p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00DD4C5-7BED-4393-8B2E-3284AE8B0A74}"/>
              </a:ext>
            </a:extLst>
          </p:cNvPr>
          <p:cNvSpPr txBox="1"/>
          <p:nvPr/>
        </p:nvSpPr>
        <p:spPr>
          <a:xfrm>
            <a:off x="241165" y="5307074"/>
            <a:ext cx="12319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Perspective rez-de-chaussée:</a:t>
            </a:r>
          </a:p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4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FCD80DBA-16F3-47F9-A5CE-C2EDC9C5419C}"/>
              </a:ext>
            </a:extLst>
          </p:cNvPr>
          <p:cNvSpPr txBox="1"/>
          <p:nvPr/>
        </p:nvSpPr>
        <p:spPr>
          <a:xfrm>
            <a:off x="216859" y="386028"/>
            <a:ext cx="12319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7F74C82-D413-495F-A63D-B10C294F6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298" y="986192"/>
            <a:ext cx="8595751" cy="827394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4323DE5-FB51-4673-A65B-0B9FF6BF4925}"/>
              </a:ext>
            </a:extLst>
          </p:cNvPr>
          <p:cNvSpPr txBox="1"/>
          <p:nvPr/>
        </p:nvSpPr>
        <p:spPr>
          <a:xfrm>
            <a:off x="216859" y="386028"/>
            <a:ext cx="12319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Rendement en cas de rénovation:</a:t>
            </a:r>
          </a:p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427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age 104">
            <a:extLst>
              <a:ext uri="{FF2B5EF4-FFF2-40B4-BE49-F238E27FC236}">
                <a16:creationId xmlns:a16="http://schemas.microsoft.com/office/drawing/2014/main" id="{F2F40F55-57C8-4D0A-88BD-FBE6E4128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79" y="720583"/>
            <a:ext cx="5933574" cy="8524086"/>
          </a:xfrm>
          <a:prstGeom prst="rect">
            <a:avLst/>
          </a:prstGeom>
        </p:spPr>
      </p:pic>
      <p:sp>
        <p:nvSpPr>
          <p:cNvPr id="24" name="Organigramme : Procédé 23">
            <a:extLst>
              <a:ext uri="{FF2B5EF4-FFF2-40B4-BE49-F238E27FC236}">
                <a16:creationId xmlns:a16="http://schemas.microsoft.com/office/drawing/2014/main" id="{A73F6B2C-3C06-44BB-AA76-D568DEA5C82E}"/>
              </a:ext>
            </a:extLst>
          </p:cNvPr>
          <p:cNvSpPr/>
          <p:nvPr/>
        </p:nvSpPr>
        <p:spPr>
          <a:xfrm>
            <a:off x="7446505" y="251525"/>
            <a:ext cx="3673174" cy="507318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72403D-C4B9-4658-B1BA-E56B0CAEF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886" y="8101938"/>
            <a:ext cx="2362200" cy="9620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CD80DBA-16F3-47F9-A5CE-C2EDC9C5419C}"/>
              </a:ext>
            </a:extLst>
          </p:cNvPr>
          <p:cNvSpPr txBox="1"/>
          <p:nvPr/>
        </p:nvSpPr>
        <p:spPr>
          <a:xfrm>
            <a:off x="423337" y="356531"/>
            <a:ext cx="8400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Loge du Droit – Contraintes géologiques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C53ACE8-035E-4EAA-B38A-38587E69D7FA}"/>
              </a:ext>
            </a:extLst>
          </p:cNvPr>
          <p:cNvSpPr txBox="1"/>
          <p:nvPr/>
        </p:nvSpPr>
        <p:spPr>
          <a:xfrm>
            <a:off x="7174355" y="346503"/>
            <a:ext cx="4381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200" b="1" dirty="0">
                <a:latin typeface="Arial" panose="020B0604020202020204" pitchFamily="34" charset="0"/>
                <a:cs typeface="Arial" panose="020B0604020202020204" pitchFamily="34" charset="0"/>
              </a:rPr>
              <a:t>Démolition et reconstruction?</a:t>
            </a:r>
          </a:p>
        </p:txBody>
      </p:sp>
      <p:cxnSp>
        <p:nvCxnSpPr>
          <p:cNvPr id="10" name="Connecteur : en arc 9">
            <a:extLst>
              <a:ext uri="{FF2B5EF4-FFF2-40B4-BE49-F238E27FC236}">
                <a16:creationId xmlns:a16="http://schemas.microsoft.com/office/drawing/2014/main" id="{622BF68B-59FC-45B6-A06F-C0B3720808AC}"/>
              </a:ext>
            </a:extLst>
          </p:cNvPr>
          <p:cNvCxnSpPr>
            <a:cxnSpLocks/>
          </p:cNvCxnSpPr>
          <p:nvPr/>
        </p:nvCxnSpPr>
        <p:spPr>
          <a:xfrm>
            <a:off x="2109851" y="3893541"/>
            <a:ext cx="967344" cy="629392"/>
          </a:xfrm>
          <a:prstGeom prst="curvedConnector3">
            <a:avLst>
              <a:gd name="adj1" fmla="val -96087"/>
            </a:avLst>
          </a:prstGeom>
          <a:ln w="920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6604077-4656-4C23-8190-5B971987FFED}"/>
              </a:ext>
            </a:extLst>
          </p:cNvPr>
          <p:cNvSpPr/>
          <p:nvPr/>
        </p:nvSpPr>
        <p:spPr>
          <a:xfrm rot="20455907">
            <a:off x="3247160" y="4271203"/>
            <a:ext cx="558140" cy="24938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Organigramme : Décision 22">
            <a:extLst>
              <a:ext uri="{FF2B5EF4-FFF2-40B4-BE49-F238E27FC236}">
                <a16:creationId xmlns:a16="http://schemas.microsoft.com/office/drawing/2014/main" id="{C63FE9FC-0297-4F51-B28E-870FE3EC9A26}"/>
              </a:ext>
            </a:extLst>
          </p:cNvPr>
          <p:cNvSpPr/>
          <p:nvPr/>
        </p:nvSpPr>
        <p:spPr>
          <a:xfrm>
            <a:off x="8220183" y="1018249"/>
            <a:ext cx="2133186" cy="702397"/>
          </a:xfrm>
          <a:prstGeom prst="flowChartDecisi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zone rouge -&gt; démolition interdite</a:t>
            </a:r>
          </a:p>
        </p:txBody>
      </p:sp>
      <p:cxnSp>
        <p:nvCxnSpPr>
          <p:cNvPr id="26" name="Connecteur : en angle 25">
            <a:extLst>
              <a:ext uri="{FF2B5EF4-FFF2-40B4-BE49-F238E27FC236}">
                <a16:creationId xmlns:a16="http://schemas.microsoft.com/office/drawing/2014/main" id="{688A1480-00C9-4892-88F3-4CDF5DCD624A}"/>
              </a:ext>
            </a:extLst>
          </p:cNvPr>
          <p:cNvCxnSpPr>
            <a:cxnSpLocks/>
            <a:stCxn id="24" idx="2"/>
            <a:endCxn id="23" idx="0"/>
          </p:cNvCxnSpPr>
          <p:nvPr/>
        </p:nvCxnSpPr>
        <p:spPr>
          <a:xfrm rot="16200000" flipH="1">
            <a:off x="9155231" y="886704"/>
            <a:ext cx="259406" cy="368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F57894A8-22ED-4577-856D-31EFAC92432D}"/>
              </a:ext>
            </a:extLst>
          </p:cNvPr>
          <p:cNvSpPr/>
          <p:nvPr/>
        </p:nvSpPr>
        <p:spPr>
          <a:xfrm>
            <a:off x="6894561" y="1701246"/>
            <a:ext cx="1863860" cy="472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zone rouge -&gt; Rénovation</a:t>
            </a:r>
          </a:p>
        </p:txBody>
      </p:sp>
      <p:cxnSp>
        <p:nvCxnSpPr>
          <p:cNvPr id="39" name="Connecteur : en angle 38">
            <a:extLst>
              <a:ext uri="{FF2B5EF4-FFF2-40B4-BE49-F238E27FC236}">
                <a16:creationId xmlns:a16="http://schemas.microsoft.com/office/drawing/2014/main" id="{F169B289-E311-4720-9D6C-9BD5595EA7CE}"/>
              </a:ext>
            </a:extLst>
          </p:cNvPr>
          <p:cNvCxnSpPr>
            <a:cxnSpLocks/>
            <a:stCxn id="23" idx="1"/>
          </p:cNvCxnSpPr>
          <p:nvPr/>
        </p:nvCxnSpPr>
        <p:spPr>
          <a:xfrm rot="10800000" flipV="1">
            <a:off x="7880323" y="1369447"/>
            <a:ext cx="339861" cy="33179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28CADE37-9301-4508-914A-5D65037224CE}"/>
              </a:ext>
            </a:extLst>
          </p:cNvPr>
          <p:cNvSpPr/>
          <p:nvPr/>
        </p:nvSpPr>
        <p:spPr>
          <a:xfrm>
            <a:off x="10094341" y="1701245"/>
            <a:ext cx="1863860" cy="472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Déplacement en zone bleue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7D76DA8-5EAE-461B-BE78-178B490617A0}"/>
              </a:ext>
            </a:extLst>
          </p:cNvPr>
          <p:cNvSpPr/>
          <p:nvPr/>
        </p:nvSpPr>
        <p:spPr>
          <a:xfrm>
            <a:off x="6894562" y="2548491"/>
            <a:ext cx="1863860" cy="472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Agrandissement max 30% (OACOT 60%) investissement +50% max OK</a:t>
            </a:r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B8FB3B4B-A9A3-4222-9F72-CA8CBA05E950}"/>
              </a:ext>
            </a:extLst>
          </p:cNvPr>
          <p:cNvCxnSpPr>
            <a:cxnSpLocks/>
            <a:stCxn id="37" idx="2"/>
            <a:endCxn id="42" idx="0"/>
          </p:cNvCxnSpPr>
          <p:nvPr/>
        </p:nvCxnSpPr>
        <p:spPr>
          <a:xfrm>
            <a:off x="7826491" y="2173690"/>
            <a:ext cx="1" cy="374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49EEE833-0269-4EBB-BF87-C1F59363983D}"/>
              </a:ext>
            </a:extLst>
          </p:cNvPr>
          <p:cNvSpPr/>
          <p:nvPr/>
        </p:nvSpPr>
        <p:spPr>
          <a:xfrm>
            <a:off x="6894561" y="3395736"/>
            <a:ext cx="1863860" cy="472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Rendement suffisant ?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3712AD6-3401-42C1-88BB-3C22916CC94D}"/>
              </a:ext>
            </a:extLst>
          </p:cNvPr>
          <p:cNvSpPr/>
          <p:nvPr/>
        </p:nvSpPr>
        <p:spPr>
          <a:xfrm>
            <a:off x="6894561" y="4242981"/>
            <a:ext cx="1863860" cy="472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Rénovation sur le principe de la préservation du patrimoine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1E22F3C-9F61-4249-86B6-58D1950BEAD5}"/>
              </a:ext>
            </a:extLst>
          </p:cNvPr>
          <p:cNvSpPr/>
          <p:nvPr/>
        </p:nvSpPr>
        <p:spPr>
          <a:xfrm>
            <a:off x="10094341" y="4243494"/>
            <a:ext cx="1863860" cy="472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Etude géotechnique 50’000.-CHF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91E68F8-EA2E-470C-843B-791BA2A83620}"/>
              </a:ext>
            </a:extLst>
          </p:cNvPr>
          <p:cNvSpPr/>
          <p:nvPr/>
        </p:nvSpPr>
        <p:spPr>
          <a:xfrm>
            <a:off x="10094341" y="2548491"/>
            <a:ext cx="1863860" cy="472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Agrandissement max 60%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839D7A6-9B5E-4A68-8686-0B990761CF88}"/>
              </a:ext>
            </a:extLst>
          </p:cNvPr>
          <p:cNvSpPr/>
          <p:nvPr/>
        </p:nvSpPr>
        <p:spPr>
          <a:xfrm>
            <a:off x="10094341" y="3395736"/>
            <a:ext cx="1863860" cy="472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Rendement suffisant ?</a:t>
            </a:r>
          </a:p>
        </p:txBody>
      </p:sp>
      <p:sp>
        <p:nvSpPr>
          <p:cNvPr id="53" name="Organigramme : Décision 52">
            <a:extLst>
              <a:ext uri="{FF2B5EF4-FFF2-40B4-BE49-F238E27FC236}">
                <a16:creationId xmlns:a16="http://schemas.microsoft.com/office/drawing/2014/main" id="{2A364E8A-4B80-40A9-8015-268C68DA2CD6}"/>
              </a:ext>
            </a:extLst>
          </p:cNvPr>
          <p:cNvSpPr/>
          <p:nvPr/>
        </p:nvSpPr>
        <p:spPr>
          <a:xfrm>
            <a:off x="9959678" y="5117198"/>
            <a:ext cx="2133186" cy="702397"/>
          </a:xfrm>
          <a:prstGeom prst="flowChartDecisi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Résultats de l’étude positifs?</a:t>
            </a:r>
          </a:p>
        </p:txBody>
      </p:sp>
      <p:sp>
        <p:nvSpPr>
          <p:cNvPr id="54" name="Organigramme : Décision 53">
            <a:extLst>
              <a:ext uri="{FF2B5EF4-FFF2-40B4-BE49-F238E27FC236}">
                <a16:creationId xmlns:a16="http://schemas.microsoft.com/office/drawing/2014/main" id="{940B2F50-E627-488B-A089-7CB8F609A7E0}"/>
              </a:ext>
            </a:extLst>
          </p:cNvPr>
          <p:cNvSpPr/>
          <p:nvPr/>
        </p:nvSpPr>
        <p:spPr>
          <a:xfrm>
            <a:off x="6759900" y="5070647"/>
            <a:ext cx="2133186" cy="702397"/>
          </a:xfrm>
          <a:prstGeom prst="flowChartDecisi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Décision de procéder à la rénovation?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3687F2D-6523-4DA1-A8A2-16259B1489DA}"/>
              </a:ext>
            </a:extLst>
          </p:cNvPr>
          <p:cNvSpPr/>
          <p:nvPr/>
        </p:nvSpPr>
        <p:spPr>
          <a:xfrm>
            <a:off x="8376437" y="6534348"/>
            <a:ext cx="2133186" cy="7023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Réalisation du projet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962E472-D6F3-4518-BAF2-367ECAFCF340}"/>
              </a:ext>
            </a:extLst>
          </p:cNvPr>
          <p:cNvSpPr/>
          <p:nvPr/>
        </p:nvSpPr>
        <p:spPr>
          <a:xfrm>
            <a:off x="8376437" y="8139960"/>
            <a:ext cx="2133186" cy="7023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Evacuation et démolition du bâtiment </a:t>
            </a:r>
          </a:p>
        </p:txBody>
      </p: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598AC5AE-7B20-4232-91C4-72F957608227}"/>
              </a:ext>
            </a:extLst>
          </p:cNvPr>
          <p:cNvCxnSpPr>
            <a:cxnSpLocks/>
            <a:stCxn id="42" idx="2"/>
            <a:endCxn id="46" idx="0"/>
          </p:cNvCxnSpPr>
          <p:nvPr/>
        </p:nvCxnSpPr>
        <p:spPr>
          <a:xfrm flipH="1">
            <a:off x="7826491" y="3020935"/>
            <a:ext cx="1" cy="374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C0CC9F9D-8E37-4A5D-A47A-AA27FBBFE034}"/>
              </a:ext>
            </a:extLst>
          </p:cNvPr>
          <p:cNvCxnSpPr>
            <a:cxnSpLocks/>
            <a:stCxn id="46" idx="2"/>
            <a:endCxn id="47" idx="0"/>
          </p:cNvCxnSpPr>
          <p:nvPr/>
        </p:nvCxnSpPr>
        <p:spPr>
          <a:xfrm>
            <a:off x="7826491" y="3868180"/>
            <a:ext cx="0" cy="374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id="{BCBB6EC5-2227-42A2-A461-DAA71A8DEE7C}"/>
              </a:ext>
            </a:extLst>
          </p:cNvPr>
          <p:cNvCxnSpPr>
            <a:cxnSpLocks/>
            <a:stCxn id="41" idx="2"/>
            <a:endCxn id="49" idx="0"/>
          </p:cNvCxnSpPr>
          <p:nvPr/>
        </p:nvCxnSpPr>
        <p:spPr>
          <a:xfrm>
            <a:off x="11026271" y="2173689"/>
            <a:ext cx="0" cy="374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AB94E464-4A5F-491F-ACF0-F5E9E67C1409}"/>
              </a:ext>
            </a:extLst>
          </p:cNvPr>
          <p:cNvCxnSpPr>
            <a:cxnSpLocks/>
            <a:stCxn id="49" idx="2"/>
            <a:endCxn id="50" idx="0"/>
          </p:cNvCxnSpPr>
          <p:nvPr/>
        </p:nvCxnSpPr>
        <p:spPr>
          <a:xfrm>
            <a:off x="11026271" y="3020935"/>
            <a:ext cx="0" cy="374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>
            <a:extLst>
              <a:ext uri="{FF2B5EF4-FFF2-40B4-BE49-F238E27FC236}">
                <a16:creationId xmlns:a16="http://schemas.microsoft.com/office/drawing/2014/main" id="{E042DD40-148E-4845-9698-E3128A9C7AB6}"/>
              </a:ext>
            </a:extLst>
          </p:cNvPr>
          <p:cNvCxnSpPr>
            <a:cxnSpLocks/>
            <a:stCxn id="50" idx="2"/>
            <a:endCxn id="48" idx="0"/>
          </p:cNvCxnSpPr>
          <p:nvPr/>
        </p:nvCxnSpPr>
        <p:spPr>
          <a:xfrm>
            <a:off x="11026271" y="3868180"/>
            <a:ext cx="0" cy="375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 : en angle 74">
            <a:extLst>
              <a:ext uri="{FF2B5EF4-FFF2-40B4-BE49-F238E27FC236}">
                <a16:creationId xmlns:a16="http://schemas.microsoft.com/office/drawing/2014/main" id="{316145B4-9F1A-4B83-958B-C504B42ED1B6}"/>
              </a:ext>
            </a:extLst>
          </p:cNvPr>
          <p:cNvCxnSpPr>
            <a:cxnSpLocks/>
            <a:stCxn id="23" idx="3"/>
            <a:endCxn id="41" idx="0"/>
          </p:cNvCxnSpPr>
          <p:nvPr/>
        </p:nvCxnSpPr>
        <p:spPr>
          <a:xfrm>
            <a:off x="10353369" y="1369448"/>
            <a:ext cx="672902" cy="33179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>
            <a:extLst>
              <a:ext uri="{FF2B5EF4-FFF2-40B4-BE49-F238E27FC236}">
                <a16:creationId xmlns:a16="http://schemas.microsoft.com/office/drawing/2014/main" id="{29CD860A-0832-425C-893D-EF654A99A22F}"/>
              </a:ext>
            </a:extLst>
          </p:cNvPr>
          <p:cNvCxnSpPr>
            <a:cxnSpLocks/>
            <a:stCxn id="54" idx="2"/>
            <a:endCxn id="55" idx="0"/>
          </p:cNvCxnSpPr>
          <p:nvPr/>
        </p:nvCxnSpPr>
        <p:spPr>
          <a:xfrm>
            <a:off x="7826493" y="5773044"/>
            <a:ext cx="1616537" cy="761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avec flèche 80">
            <a:extLst>
              <a:ext uri="{FF2B5EF4-FFF2-40B4-BE49-F238E27FC236}">
                <a16:creationId xmlns:a16="http://schemas.microsoft.com/office/drawing/2014/main" id="{83B4A5FC-E73A-44DE-B3B2-6089F549FDEE}"/>
              </a:ext>
            </a:extLst>
          </p:cNvPr>
          <p:cNvCxnSpPr>
            <a:cxnSpLocks/>
            <a:stCxn id="53" idx="2"/>
            <a:endCxn id="55" idx="0"/>
          </p:cNvCxnSpPr>
          <p:nvPr/>
        </p:nvCxnSpPr>
        <p:spPr>
          <a:xfrm flipH="1">
            <a:off x="9443030" y="5819595"/>
            <a:ext cx="1583241" cy="714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>
            <a:extLst>
              <a:ext uri="{FF2B5EF4-FFF2-40B4-BE49-F238E27FC236}">
                <a16:creationId xmlns:a16="http://schemas.microsoft.com/office/drawing/2014/main" id="{FC091C69-2AEF-430C-92AE-FF348557EEA2}"/>
              </a:ext>
            </a:extLst>
          </p:cNvPr>
          <p:cNvCxnSpPr>
            <a:cxnSpLocks/>
            <a:stCxn id="48" idx="2"/>
            <a:endCxn id="53" idx="0"/>
          </p:cNvCxnSpPr>
          <p:nvPr/>
        </p:nvCxnSpPr>
        <p:spPr>
          <a:xfrm>
            <a:off x="11026271" y="4715938"/>
            <a:ext cx="0" cy="401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86">
            <a:extLst>
              <a:ext uri="{FF2B5EF4-FFF2-40B4-BE49-F238E27FC236}">
                <a16:creationId xmlns:a16="http://schemas.microsoft.com/office/drawing/2014/main" id="{7A389B64-2375-4C27-B7AE-CE87D12F286E}"/>
              </a:ext>
            </a:extLst>
          </p:cNvPr>
          <p:cNvCxnSpPr>
            <a:cxnSpLocks/>
            <a:stCxn id="47" idx="2"/>
            <a:endCxn id="54" idx="0"/>
          </p:cNvCxnSpPr>
          <p:nvPr/>
        </p:nvCxnSpPr>
        <p:spPr>
          <a:xfrm>
            <a:off x="7826491" y="4715425"/>
            <a:ext cx="2" cy="355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avec flèche 91">
            <a:extLst>
              <a:ext uri="{FF2B5EF4-FFF2-40B4-BE49-F238E27FC236}">
                <a16:creationId xmlns:a16="http://schemas.microsoft.com/office/drawing/2014/main" id="{420EFE46-45F5-4D8A-A934-CED1CB39FB1E}"/>
              </a:ext>
            </a:extLst>
          </p:cNvPr>
          <p:cNvCxnSpPr>
            <a:cxnSpLocks/>
            <a:stCxn id="54" idx="2"/>
            <a:endCxn id="56" idx="1"/>
          </p:cNvCxnSpPr>
          <p:nvPr/>
        </p:nvCxnSpPr>
        <p:spPr>
          <a:xfrm>
            <a:off x="7826493" y="5773044"/>
            <a:ext cx="549944" cy="2718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>
            <a:extLst>
              <a:ext uri="{FF2B5EF4-FFF2-40B4-BE49-F238E27FC236}">
                <a16:creationId xmlns:a16="http://schemas.microsoft.com/office/drawing/2014/main" id="{826F66E3-A2FD-45DE-9C3C-0731C2D9946F}"/>
              </a:ext>
            </a:extLst>
          </p:cNvPr>
          <p:cNvCxnSpPr>
            <a:cxnSpLocks/>
            <a:stCxn id="53" idx="2"/>
            <a:endCxn id="56" idx="3"/>
          </p:cNvCxnSpPr>
          <p:nvPr/>
        </p:nvCxnSpPr>
        <p:spPr>
          <a:xfrm flipH="1">
            <a:off x="10509623" y="5819595"/>
            <a:ext cx="516648" cy="2671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ZoneTexte 99">
            <a:extLst>
              <a:ext uri="{FF2B5EF4-FFF2-40B4-BE49-F238E27FC236}">
                <a16:creationId xmlns:a16="http://schemas.microsoft.com/office/drawing/2014/main" id="{C7ED14B1-9585-410A-945B-788BB303EE57}"/>
              </a:ext>
            </a:extLst>
          </p:cNvPr>
          <p:cNvSpPr txBox="1"/>
          <p:nvPr/>
        </p:nvSpPr>
        <p:spPr>
          <a:xfrm>
            <a:off x="8220183" y="5981503"/>
            <a:ext cx="606901" cy="329565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H" sz="1000" b="1" dirty="0">
                <a:latin typeface="Arial" panose="020B0604020202020204" pitchFamily="34" charset="0"/>
                <a:cs typeface="Arial" panose="020B0604020202020204" pitchFamily="34" charset="0"/>
              </a:rPr>
              <a:t>Oui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A24114A6-9867-4F9D-81CA-CA32645E0514}"/>
              </a:ext>
            </a:extLst>
          </p:cNvPr>
          <p:cNvSpPr txBox="1"/>
          <p:nvPr/>
        </p:nvSpPr>
        <p:spPr>
          <a:xfrm>
            <a:off x="10064748" y="5928279"/>
            <a:ext cx="577242" cy="331946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H" sz="1000" b="1" dirty="0">
                <a:latin typeface="Arial" panose="020B0604020202020204" pitchFamily="34" charset="0"/>
                <a:cs typeface="Arial" panose="020B0604020202020204" pitchFamily="34" charset="0"/>
              </a:rPr>
              <a:t>Oui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E38CDDA6-7F2A-4C6F-9584-2638B2EEAF88}"/>
              </a:ext>
            </a:extLst>
          </p:cNvPr>
          <p:cNvSpPr txBox="1"/>
          <p:nvPr/>
        </p:nvSpPr>
        <p:spPr>
          <a:xfrm>
            <a:off x="7815937" y="7486047"/>
            <a:ext cx="684518" cy="336709"/>
          </a:xfrm>
          <a:prstGeom prst="hexagon">
            <a:avLst>
              <a:gd name="adj" fmla="val 32065"/>
              <a:gd name="vf" fmla="val 11547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H" sz="1000" b="1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5BC67C4B-C2F6-4BD6-8875-572D32C53BB5}"/>
              </a:ext>
            </a:extLst>
          </p:cNvPr>
          <p:cNvSpPr txBox="1"/>
          <p:nvPr/>
        </p:nvSpPr>
        <p:spPr>
          <a:xfrm>
            <a:off x="10519138" y="7494614"/>
            <a:ext cx="600541" cy="329565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H" sz="1000" b="1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</a:p>
        </p:txBody>
      </p:sp>
    </p:spTree>
    <p:extLst>
      <p:ext uri="{BB962C8B-B14F-4D97-AF65-F5344CB8AC3E}">
        <p14:creationId xmlns:p14="http://schemas.microsoft.com/office/powerpoint/2010/main" val="4245437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FCD80DBA-16F3-47F9-A5CE-C2EDC9C5419C}"/>
              </a:ext>
            </a:extLst>
          </p:cNvPr>
          <p:cNvSpPr txBox="1"/>
          <p:nvPr/>
        </p:nvSpPr>
        <p:spPr>
          <a:xfrm>
            <a:off x="216859" y="386028"/>
            <a:ext cx="12319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CD8EE07-ED86-43BD-BDF4-CDA461CCA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66787"/>
            <a:ext cx="11125200" cy="766762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8ABBEA2-B4D7-422E-AFF2-B9E2398BA440}"/>
              </a:ext>
            </a:extLst>
          </p:cNvPr>
          <p:cNvSpPr txBox="1"/>
          <p:nvPr/>
        </p:nvSpPr>
        <p:spPr>
          <a:xfrm>
            <a:off x="216859" y="386028"/>
            <a:ext cx="12319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Obligations dans la zone rouge:</a:t>
            </a:r>
          </a:p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768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FCD80DBA-16F3-47F9-A5CE-C2EDC9C5419C}"/>
              </a:ext>
            </a:extLst>
          </p:cNvPr>
          <p:cNvSpPr txBox="1"/>
          <p:nvPr/>
        </p:nvSpPr>
        <p:spPr>
          <a:xfrm>
            <a:off x="374174" y="2450802"/>
            <a:ext cx="12319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Récapitulation des scénarios: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8768C167-1479-44C8-BBC2-A2611B8A74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182513"/>
              </p:ext>
            </p:extLst>
          </p:nvPr>
        </p:nvGraphicFramePr>
        <p:xfrm>
          <a:off x="624347" y="3184653"/>
          <a:ext cx="11552904" cy="500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103">
                  <a:extLst>
                    <a:ext uri="{9D8B030D-6E8A-4147-A177-3AD203B41FA5}">
                      <a16:colId xmlns:a16="http://schemas.microsoft.com/office/drawing/2014/main" val="2817073957"/>
                    </a:ext>
                  </a:extLst>
                </a:gridCol>
                <a:gridCol w="2265726">
                  <a:extLst>
                    <a:ext uri="{9D8B030D-6E8A-4147-A177-3AD203B41FA5}">
                      <a16:colId xmlns:a16="http://schemas.microsoft.com/office/drawing/2014/main" val="1432879075"/>
                    </a:ext>
                  </a:extLst>
                </a:gridCol>
                <a:gridCol w="1650415">
                  <a:extLst>
                    <a:ext uri="{9D8B030D-6E8A-4147-A177-3AD203B41FA5}">
                      <a16:colId xmlns:a16="http://schemas.microsoft.com/office/drawing/2014/main" val="3672363147"/>
                    </a:ext>
                  </a:extLst>
                </a:gridCol>
                <a:gridCol w="1650415">
                  <a:extLst>
                    <a:ext uri="{9D8B030D-6E8A-4147-A177-3AD203B41FA5}">
                      <a16:colId xmlns:a16="http://schemas.microsoft.com/office/drawing/2014/main" val="2216346873"/>
                    </a:ext>
                  </a:extLst>
                </a:gridCol>
                <a:gridCol w="1650415">
                  <a:extLst>
                    <a:ext uri="{9D8B030D-6E8A-4147-A177-3AD203B41FA5}">
                      <a16:colId xmlns:a16="http://schemas.microsoft.com/office/drawing/2014/main" val="2878034157"/>
                    </a:ext>
                  </a:extLst>
                </a:gridCol>
                <a:gridCol w="1650415">
                  <a:extLst>
                    <a:ext uri="{9D8B030D-6E8A-4147-A177-3AD203B41FA5}">
                      <a16:colId xmlns:a16="http://schemas.microsoft.com/office/drawing/2014/main" val="2414136915"/>
                    </a:ext>
                  </a:extLst>
                </a:gridCol>
                <a:gridCol w="1650415">
                  <a:extLst>
                    <a:ext uri="{9D8B030D-6E8A-4147-A177-3AD203B41FA5}">
                      <a16:colId xmlns:a16="http://schemas.microsoft.com/office/drawing/2014/main" val="3437381967"/>
                    </a:ext>
                  </a:extLst>
                </a:gridCol>
              </a:tblGrid>
              <a:tr h="325285">
                <a:tc>
                  <a:txBody>
                    <a:bodyPr/>
                    <a:lstStyle/>
                    <a:p>
                      <a:endParaRPr lang="fr-CH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b="1" dirty="0"/>
                        <a:t>Type d’intervention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b="1" dirty="0"/>
                        <a:t>Agrandissement de l’habitation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b="1" dirty="0"/>
                        <a:t>Surface appartements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b="1" dirty="0"/>
                        <a:t>Coût de 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b="1" dirty="0"/>
                        <a:t>Rendement 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b="1" dirty="0"/>
                        <a:t>Risques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7422"/>
                  </a:ext>
                </a:extLst>
              </a:tr>
              <a:tr h="1136125">
                <a:tc>
                  <a:txBody>
                    <a:bodyPr/>
                    <a:lstStyle/>
                    <a:p>
                      <a:r>
                        <a:rPr lang="fr-CH" sz="1200" b="1" dirty="0">
                          <a:solidFill>
                            <a:schemeClr val="tx1"/>
                          </a:solidFill>
                        </a:rPr>
                        <a:t>Variante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dirty="0"/>
                        <a:t>Démolition du bâtiment, déplacement et reconstruction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dirty="0"/>
                        <a:t>+ 60%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dirty="0" err="1"/>
                        <a:t>Rez</a:t>
                      </a:r>
                      <a:r>
                        <a:rPr lang="fr-CH" sz="1200" dirty="0"/>
                        <a:t>: 109 m2</a:t>
                      </a:r>
                    </a:p>
                    <a:p>
                      <a:r>
                        <a:rPr lang="fr-CH" sz="1200" dirty="0"/>
                        <a:t>Etage: 136 m2</a:t>
                      </a:r>
                    </a:p>
                    <a:p>
                      <a:r>
                        <a:rPr lang="fr-CH" sz="1200" dirty="0"/>
                        <a:t>Total: 245 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dirty="0"/>
                        <a:t>1’500’000.- CHF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dirty="0"/>
                        <a:t>2.34 %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dirty="0"/>
                        <a:t>Risques géologiques du nouvel emplacement, investissement de 50’000.- CHF à fonds perdus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732556"/>
                  </a:ext>
                </a:extLst>
              </a:tr>
              <a:tr h="1136125">
                <a:tc>
                  <a:txBody>
                    <a:bodyPr/>
                    <a:lstStyle/>
                    <a:p>
                      <a:r>
                        <a:rPr lang="fr-CH" sz="1200" b="1" dirty="0">
                          <a:solidFill>
                            <a:schemeClr val="tx1"/>
                          </a:solidFill>
                        </a:rPr>
                        <a:t>Variante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dirty="0"/>
                        <a:t>Rénovation du bâtiment existant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dirty="0"/>
                        <a:t>+ 30%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dirty="0" err="1"/>
                        <a:t>Rez</a:t>
                      </a:r>
                      <a:r>
                        <a:rPr lang="fr-CH" sz="1200" dirty="0"/>
                        <a:t>: 87 m2</a:t>
                      </a:r>
                    </a:p>
                    <a:p>
                      <a:r>
                        <a:rPr lang="fr-CH" sz="1200" dirty="0"/>
                        <a:t>Etage: 113 m2</a:t>
                      </a:r>
                    </a:p>
                    <a:p>
                      <a:r>
                        <a:rPr lang="fr-CH" sz="1200" dirty="0"/>
                        <a:t>Total: 200 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dirty="0"/>
                        <a:t>1’500’000.- CHF</a:t>
                      </a:r>
                    </a:p>
                    <a:p>
                      <a:endParaRPr lang="fr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dirty="0"/>
                        <a:t>2.34 %</a:t>
                      </a:r>
                    </a:p>
                    <a:p>
                      <a:endParaRPr lang="fr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dirty="0"/>
                        <a:t>Risques géologiques de l’ancien emplacement, coût des consolidations</a:t>
                      </a:r>
                    </a:p>
                    <a:p>
                      <a:endParaRPr lang="fr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00374"/>
                  </a:ext>
                </a:extLst>
              </a:tr>
              <a:tr h="1136125">
                <a:tc>
                  <a:txBody>
                    <a:bodyPr/>
                    <a:lstStyle/>
                    <a:p>
                      <a:r>
                        <a:rPr lang="fr-CH" sz="1200" b="1" dirty="0">
                          <a:solidFill>
                            <a:schemeClr val="tx1"/>
                          </a:solidFill>
                        </a:rPr>
                        <a:t>Variante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dirty="0"/>
                        <a:t>Statuquo – interdiction d’utilisation du bâtiment et démolition du bâtiment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dirty="0"/>
                        <a:t>- 100%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dirty="0"/>
                        <a:t>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dirty="0"/>
                        <a:t>100’000.- CHF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dirty="0"/>
                        <a:t>Perte net de 100’000.- CHF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dirty="0"/>
                        <a:t>Néant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019254"/>
                  </a:ext>
                </a:extLst>
              </a:tr>
              <a:tr h="1136125">
                <a:tc>
                  <a:txBody>
                    <a:bodyPr/>
                    <a:lstStyle/>
                    <a:p>
                      <a:r>
                        <a:rPr lang="fr-CH" sz="1200" b="1" dirty="0">
                          <a:solidFill>
                            <a:schemeClr val="tx1"/>
                          </a:solidFill>
                        </a:rPr>
                        <a:t>Variante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dirty="0"/>
                        <a:t>Rénovation du rural uniquement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dirty="0"/>
                        <a:t>- 100%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dirty="0"/>
                        <a:t>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dirty="0"/>
                        <a:t>400’000.- CHF + 50’000.- CHF de démolition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dirty="0"/>
                        <a:t>0.00 % à 2.00 % selon l’utilisation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dirty="0"/>
                        <a:t>Risques géologiques de l’ancien emplacement, coût des consolidations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130303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AC76C157-DE2C-4453-9755-7020F00E6C5D}"/>
              </a:ext>
            </a:extLst>
          </p:cNvPr>
          <p:cNvSpPr txBox="1"/>
          <p:nvPr/>
        </p:nvSpPr>
        <p:spPr>
          <a:xfrm>
            <a:off x="374174" y="406841"/>
            <a:ext cx="12319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Derniers événements:</a:t>
            </a:r>
          </a:p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Les locataires ont donné leur dédite pour fin août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L’interdiction d’utilisation de la grange a été signifiée aux utilisateurs</a:t>
            </a:r>
          </a:p>
        </p:txBody>
      </p:sp>
    </p:spTree>
    <p:extLst>
      <p:ext uri="{BB962C8B-B14F-4D97-AF65-F5344CB8AC3E}">
        <p14:creationId xmlns:p14="http://schemas.microsoft.com/office/powerpoint/2010/main" val="2239895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FCD80DBA-16F3-47F9-A5CE-C2EDC9C5419C}"/>
              </a:ext>
            </a:extLst>
          </p:cNvPr>
          <p:cNvSpPr txBox="1"/>
          <p:nvPr/>
        </p:nvSpPr>
        <p:spPr>
          <a:xfrm>
            <a:off x="216859" y="386028"/>
            <a:ext cx="12319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6E9FEC3-DDDE-4F44-A250-48AAFBA30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1665"/>
            <a:ext cx="12801600" cy="729787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9EB5CC0-FEB5-4A0C-9AFF-12C3780384C1}"/>
              </a:ext>
            </a:extLst>
          </p:cNvPr>
          <p:cNvSpPr txBox="1"/>
          <p:nvPr/>
        </p:nvSpPr>
        <p:spPr>
          <a:xfrm>
            <a:off x="216859" y="386028"/>
            <a:ext cx="12319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Projet rez-de-chaussée:</a:t>
            </a:r>
          </a:p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475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FCD80DBA-16F3-47F9-A5CE-C2EDC9C5419C}"/>
              </a:ext>
            </a:extLst>
          </p:cNvPr>
          <p:cNvSpPr txBox="1"/>
          <p:nvPr/>
        </p:nvSpPr>
        <p:spPr>
          <a:xfrm>
            <a:off x="216859" y="386028"/>
            <a:ext cx="12319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01D7F32-F970-4DEE-862A-1C62C48F3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1188"/>
            <a:ext cx="12801600" cy="861882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ECE7948-57C8-46EC-92DA-0A9051F10AB8}"/>
              </a:ext>
            </a:extLst>
          </p:cNvPr>
          <p:cNvSpPr txBox="1"/>
          <p:nvPr/>
        </p:nvSpPr>
        <p:spPr>
          <a:xfrm>
            <a:off x="216859" y="386028"/>
            <a:ext cx="12319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Projet étage:</a:t>
            </a:r>
          </a:p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347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FCD80DBA-16F3-47F9-A5CE-C2EDC9C5419C}"/>
              </a:ext>
            </a:extLst>
          </p:cNvPr>
          <p:cNvSpPr txBox="1"/>
          <p:nvPr/>
        </p:nvSpPr>
        <p:spPr>
          <a:xfrm>
            <a:off x="216859" y="386028"/>
            <a:ext cx="12319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795EBC4-07E9-4597-B9E6-28B1B3B68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5177"/>
            <a:ext cx="12801600" cy="445084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E9F02EF-1BE9-4C6C-A00A-0E03A8C04A7D}"/>
              </a:ext>
            </a:extLst>
          </p:cNvPr>
          <p:cNvSpPr txBox="1"/>
          <p:nvPr/>
        </p:nvSpPr>
        <p:spPr>
          <a:xfrm>
            <a:off x="216859" y="386028"/>
            <a:ext cx="12319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Projet coupe:</a:t>
            </a:r>
          </a:p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710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FCD80DBA-16F3-47F9-A5CE-C2EDC9C5419C}"/>
              </a:ext>
            </a:extLst>
          </p:cNvPr>
          <p:cNvSpPr txBox="1"/>
          <p:nvPr/>
        </p:nvSpPr>
        <p:spPr>
          <a:xfrm>
            <a:off x="216859" y="386028"/>
            <a:ext cx="12319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8676857-04EE-4841-A2EE-0E537E40E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2986"/>
            <a:ext cx="12801600" cy="491522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6217F97-172E-48F2-A64E-A55553262573}"/>
              </a:ext>
            </a:extLst>
          </p:cNvPr>
          <p:cNvSpPr txBox="1"/>
          <p:nvPr/>
        </p:nvSpPr>
        <p:spPr>
          <a:xfrm>
            <a:off x="216859" y="386028"/>
            <a:ext cx="12319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Projet façade Est:</a:t>
            </a:r>
          </a:p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014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FCD80DBA-16F3-47F9-A5CE-C2EDC9C5419C}"/>
              </a:ext>
            </a:extLst>
          </p:cNvPr>
          <p:cNvSpPr txBox="1"/>
          <p:nvPr/>
        </p:nvSpPr>
        <p:spPr>
          <a:xfrm>
            <a:off x="216859" y="386028"/>
            <a:ext cx="12319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6720270-A195-4DC0-B406-933040E71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6764"/>
            <a:ext cx="12801600" cy="360767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4763338-36B8-4EB9-BEB0-30CFE5FDF60B}"/>
              </a:ext>
            </a:extLst>
          </p:cNvPr>
          <p:cNvSpPr txBox="1"/>
          <p:nvPr/>
        </p:nvSpPr>
        <p:spPr>
          <a:xfrm>
            <a:off x="216859" y="386028"/>
            <a:ext cx="12319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Projet façade Sud:</a:t>
            </a:r>
          </a:p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6334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893</TotalTime>
  <Words>311</Words>
  <Application>Microsoft Office PowerPoint</Application>
  <PresentationFormat>A3 (297 x 420 mm)</PresentationFormat>
  <Paragraphs>85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23</cp:revision>
  <cp:lastPrinted>2019-04-29T15:26:20Z</cp:lastPrinted>
  <dcterms:created xsi:type="dcterms:W3CDTF">2019-04-01T14:16:18Z</dcterms:created>
  <dcterms:modified xsi:type="dcterms:W3CDTF">2019-05-28T16:08:36Z</dcterms:modified>
</cp:coreProperties>
</file>